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78B4"/>
    <a:srgbClr val="005EB8"/>
    <a:srgbClr val="08B48B"/>
    <a:srgbClr val="7D97CB"/>
    <a:srgbClr val="476BB3"/>
    <a:srgbClr val="004F9E"/>
    <a:srgbClr val="07A17C"/>
    <a:srgbClr val="08C497"/>
    <a:srgbClr val="00CC99"/>
    <a:srgbClr val="81C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1" d="100"/>
          <a:sy n="71" d="100"/>
        </p:scale>
        <p:origin x="2020" y="36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4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3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>
            <a:extLst>
              <a:ext uri="{FF2B5EF4-FFF2-40B4-BE49-F238E27FC236}">
                <a16:creationId xmlns:a16="http://schemas.microsoft.com/office/drawing/2014/main" id="{4FCC0C64-F31E-4EF7-81CA-9F36C8E05D24}"/>
              </a:ext>
            </a:extLst>
          </p:cNvPr>
          <p:cNvSpPr txBox="1"/>
          <p:nvPr/>
        </p:nvSpPr>
        <p:spPr>
          <a:xfrm>
            <a:off x="183870" y="998105"/>
            <a:ext cx="6478263" cy="198755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bg-BG" sz="5500" b="1" spc="-60" dirty="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Как беше престоят Ви в болницата?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04A685-3EC5-4DF1-8A70-AB9DDDF8F109}"/>
              </a:ext>
            </a:extLst>
          </p:cNvPr>
          <p:cNvSpPr txBox="1"/>
          <p:nvPr/>
        </p:nvSpPr>
        <p:spPr>
          <a:xfrm>
            <a:off x="183870" y="3056745"/>
            <a:ext cx="5206951" cy="8312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2000" b="1" i="0" u="none" strike="noStrike" kern="1200" cap="none" spc="0" normalizeH="0" baseline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Проучване на NHS сред възрастни хоспитализирани пациенти 2025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20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D5CC4655-3EC7-439C-BC56-47F7B5340CA6}"/>
              </a:ext>
            </a:extLst>
          </p:cNvPr>
          <p:cNvSpPr txBox="1"/>
          <p:nvPr/>
        </p:nvSpPr>
        <p:spPr>
          <a:xfrm>
            <a:off x="146070" y="3831149"/>
            <a:ext cx="6227098" cy="155752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Болницата прави проучване с цел да установи какво е мнението на пациентите за здравните грижи</a:t>
            </a:r>
            <a:r>
              <a:rPr lang="bg-BG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по време на престоя им</a:t>
            </a:r>
            <a:r>
              <a:rPr kumimoji="0" lang="bg-BG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bg-BG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Това проучване е част от национална програма за </a:t>
            </a:r>
            <a:r>
              <a:rPr lang="bg-BG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подобряване на впечатленията на пациентите от престоя им в болницата. </a:t>
            </a:r>
            <a:r>
              <a:rPr lang="bg-BG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Участието е </a:t>
            </a:r>
            <a:r>
              <a:rPr lang="bg-BG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доброволно </a:t>
            </a:r>
            <a:r>
              <a:rPr lang="bg-BG" sz="16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bg-BG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и всички отговори са </a:t>
            </a:r>
            <a:r>
              <a:rPr lang="bg-BG" sz="16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поверителни</a:t>
            </a:r>
            <a:r>
              <a:rPr lang="bg-BG" sz="16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0BEA8F-58A8-41D0-B3D1-CDA2F44BC927}"/>
              </a:ext>
            </a:extLst>
          </p:cNvPr>
          <p:cNvSpPr/>
          <p:nvPr/>
        </p:nvSpPr>
        <p:spPr>
          <a:xfrm>
            <a:off x="0" y="7162681"/>
            <a:ext cx="6858000" cy="27433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6670A-168E-461C-AFBC-AB5EE50503EE}"/>
              </a:ext>
            </a:extLst>
          </p:cNvPr>
          <p:cNvSpPr/>
          <p:nvPr/>
        </p:nvSpPr>
        <p:spPr>
          <a:xfrm>
            <a:off x="146070" y="6310282"/>
            <a:ext cx="631521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843288-4E53-4803-BBF9-D23A61662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773" y="5781047"/>
            <a:ext cx="4164227" cy="4124953"/>
          </a:xfrm>
          <a:prstGeom prst="rect">
            <a:avLst/>
          </a:prstGeom>
          <a:effectLst>
            <a:outerShdw blurRad="50800" dist="38100" dir="8100000" sx="103000" sy="103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NHS 10 мм - син цвят по RGB код">
            <a:extLst>
              <a:ext uri="{FF2B5EF4-FFF2-40B4-BE49-F238E27FC236}">
                <a16:creationId xmlns:a16="http://schemas.microsoft.com/office/drawing/2014/main" id="{665DA038-DDB9-405A-B675-DEE85F436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7" y="286515"/>
            <a:ext cx="123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">
            <a:extLst>
              <a:ext uri="{FF2B5EF4-FFF2-40B4-BE49-F238E27FC236}">
                <a16:creationId xmlns:a16="http://schemas.microsoft.com/office/drawing/2014/main" id="{6BBC8F2D-8B1E-4627-9FCE-ED1F74AB4AD4}"/>
              </a:ext>
            </a:extLst>
          </p:cNvPr>
          <p:cNvSpPr txBox="1"/>
          <p:nvPr/>
        </p:nvSpPr>
        <p:spPr>
          <a:xfrm>
            <a:off x="146070" y="7326132"/>
            <a:ext cx="3177898" cy="248754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Aft>
                <a:spcPts val="0"/>
              </a:spcAft>
            </a:pPr>
            <a:r>
              <a:rPr lang="bg-BG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Ако Вие </a:t>
            </a:r>
            <a:r>
              <a:rPr lang="bg-BG" sz="1200" b="1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не</a:t>
            </a:r>
            <a:r>
              <a:rPr lang="bg-BG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желаете да участвате или имате някакви въпроси относно проучването, моля да се свържете с нас на:</a:t>
            </a:r>
          </a:p>
          <a:p>
            <a:pPr>
              <a:spcAft>
                <a:spcPts val="0"/>
              </a:spcAft>
            </a:pPr>
            <a:endParaRPr lang="en-US" sz="1200" dirty="0">
              <a:solidFill>
                <a:schemeClr val="bg1"/>
              </a:solidFill>
              <a:effectLst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bg-BG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Телефонен номер на тръста </a:t>
            </a:r>
            <a:r>
              <a:rPr lang="bg-BG" sz="12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bg-BG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задължително)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bg-BG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Електронен адрес на тръста (ако е наличен)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bg-BG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Адрес на тръста (ако е наличен)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bg-BG" sz="1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bg-BG" sz="1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bg-BG" sz="1100" dirty="0">
                <a:solidFill>
                  <a:schemeClr val="bg1"/>
                </a:solidFill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24AC7AE2-6411-4BA5-86F0-3603FFC7A110}"/>
              </a:ext>
            </a:extLst>
          </p:cNvPr>
          <p:cNvSpPr txBox="1"/>
          <p:nvPr/>
        </p:nvSpPr>
        <p:spPr>
          <a:xfrm>
            <a:off x="183870" y="5628520"/>
            <a:ext cx="5814594" cy="7634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44145" rtl="0">
              <a:defRPr/>
            </a:pPr>
            <a:r>
              <a:rPr lang="bg-BG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Ако бъдете поканени да участвате, Вашето име, телефонен номер и пощенски адрес ще бъдат споделени с изследователи, които ще ви изпратят писмо и напомнящи текстови съобщения. Може да попълните проучването онлайн или на хартия.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1400" dirty="0">
              <a:solidFill>
                <a:schemeClr val="accent1"/>
              </a:solid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CEFF49F-0122-4EB4-915F-7B99EE9BC76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7" y="234865"/>
            <a:ext cx="2182495" cy="692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3CFCBE-29D0-25C3-DC67-C7D0FB848759}"/>
              </a:ext>
            </a:extLst>
          </p:cNvPr>
          <p:cNvSpPr txBox="1"/>
          <p:nvPr/>
        </p:nvSpPr>
        <p:spPr>
          <a:xfrm>
            <a:off x="146070" y="9213514"/>
            <a:ext cx="338796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bg-BG" sz="1100" b="1" dirty="0">
                <a:solidFill>
                  <a:schemeClr val="bg1"/>
                </a:solidFill>
              </a:rPr>
              <a:t>Проучване на NHS сред възрастни хоспитализирани пациенти има одобрение по раздел 251 (от Закон за NHS от 2006 г.) за обработка на данните за контакти</a:t>
            </a:r>
          </a:p>
        </p:txBody>
      </p:sp>
    </p:spTree>
    <p:extLst>
      <p:ext uri="{BB962C8B-B14F-4D97-AF65-F5344CB8AC3E}">
        <p14:creationId xmlns:p14="http://schemas.microsoft.com/office/powerpoint/2010/main" val="161691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26c935804cca8554dae2c422a939c20e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86ed6c77570e97698f7fc61157777e1c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Props1.xml><?xml version="1.0" encoding="utf-8"?>
<ds:datastoreItem xmlns:ds="http://schemas.openxmlformats.org/officeDocument/2006/customXml" ds:itemID="{D2E76910-A788-4C76-97AE-BA139B42A444}"/>
</file>

<file path=customXml/itemProps2.xml><?xml version="1.0" encoding="utf-8"?>
<ds:datastoreItem xmlns:ds="http://schemas.openxmlformats.org/officeDocument/2006/customXml" ds:itemID="{582D5993-0EFF-4DA6-83DC-7F8A07D2F912}"/>
</file>

<file path=customXml/itemProps3.xml><?xml version="1.0" encoding="utf-8"?>
<ds:datastoreItem xmlns:ds="http://schemas.openxmlformats.org/officeDocument/2006/customXml" ds:itemID="{99160175-A000-46E4-8FF8-3358EBF1515D}"/>
</file>

<file path=docMetadata/LabelInfo.xml><?xml version="1.0" encoding="utf-8"?>
<clbl:labelList xmlns:clbl="http://schemas.microsoft.com/office/2020/mipLabelMetadata">
  <clbl:label id="{19f7f50a-c692-4f56-92a0-10ab17c7532a}" enabled="1" method="Privileged" siteId="{87d48f5f-7eb6-48dd-b269-dae3dea931b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180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2025-09-25T15:36:32Z</dcterms:created>
  <dcterms:modified xsi:type="dcterms:W3CDTF">2025-09-30T14:37:05Z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</Properties>
</file>